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9"/>
  </p:notesMasterIdLst>
  <p:handoutMasterIdLst>
    <p:handoutMasterId r:id="rId10"/>
  </p:handoutMasterIdLst>
  <p:sldIdLst>
    <p:sldId id="493" r:id="rId2"/>
    <p:sldId id="495" r:id="rId3"/>
    <p:sldId id="494" r:id="rId4"/>
    <p:sldId id="498" r:id="rId5"/>
    <p:sldId id="496" r:id="rId6"/>
    <p:sldId id="497" r:id="rId7"/>
    <p:sldId id="499" r:id="rId8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C9FD"/>
    <a:srgbClr val="C5E9BD"/>
    <a:srgbClr val="339933"/>
    <a:srgbClr val="CDF5B1"/>
    <a:srgbClr val="D8F39B"/>
    <a:srgbClr val="608DC4"/>
    <a:srgbClr val="81E4FF"/>
    <a:srgbClr val="A3BDDD"/>
    <a:srgbClr val="82A5D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7495" autoAdjust="0"/>
  </p:normalViewPr>
  <p:slideViewPr>
    <p:cSldViewPr>
      <p:cViewPr>
        <p:scale>
          <a:sx n="82" d="100"/>
          <a:sy n="82" d="100"/>
        </p:scale>
        <p:origin x="-1038" y="-31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74D1B-3CFF-4482-99F8-9709C2C38EAF}" type="datetimeFigureOut">
              <a:rPr lang="ru-RU" smtClean="0"/>
              <a:pPr/>
              <a:t>25.01.2018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B697B-FF42-4E88-9FBF-A835C2443EE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638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76808-348A-47D3-828E-DED7220E1162}" type="datetimeFigureOut">
              <a:rPr lang="ru-RU" smtClean="0"/>
              <a:pPr/>
              <a:t>25.01.2018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A0147-705E-4FA6-A998-E8FDB292E5F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77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172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92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33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35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49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7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623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06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02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81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14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25.01.2018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5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" y="-746"/>
            <a:ext cx="9144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61922" y="102743"/>
            <a:ext cx="5086142" cy="47732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Министерства образования и науки Российской Федерации, направленные 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профилактику </a:t>
            </a:r>
            <a:r>
              <a:rPr lang="ru-RU" sz="28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аддиктивного</a:t>
            </a:r>
            <a:r>
              <a:rPr lang="ru-RU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поведения </a:t>
            </a: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несовершеннолетних</a:t>
            </a:r>
          </a:p>
          <a:p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120/18 от 25.01.2018</a:t>
            </a:r>
          </a:p>
          <a:p>
            <a:endParaRPr lang="ru-RU" sz="36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utoShape 2" descr="https://doc.tatar.ru/file/5a697cad97c946.14506939.jpg?DNSID=9a992f3ce0fc073bfc4ae68b2335dbf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9024"/>
            <a:ext cx="4028624" cy="4983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518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78" y="30881"/>
            <a:ext cx="9144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79512" y="192832"/>
            <a:ext cx="9001000" cy="5298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МОиН РФ, 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направленные на профилактику </a:t>
            </a:r>
            <a:r>
              <a:rPr lang="ru-RU" sz="24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аддиктивного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поведения 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несовершеннолетних 2016 год</a:t>
            </a:r>
          </a:p>
          <a:p>
            <a:endParaRPr lang="ru-RU" sz="32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115076"/>
              </p:ext>
            </p:extLst>
          </p:nvPr>
        </p:nvGraphicFramePr>
        <p:xfrm>
          <a:off x="323528" y="1347614"/>
          <a:ext cx="8424936" cy="304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7303"/>
                <a:gridCol w="6235425"/>
                <a:gridCol w="1872208"/>
              </a:tblGrid>
              <a:tr h="399303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№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Наименование методической рекомендации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</a:rPr>
                        <a:t>№ документа МОиН РФ</a:t>
                      </a:r>
                      <a:endParaRPr lang="ru-RU" sz="1200" b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</a:tr>
              <a:tr h="598954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1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Методические рекомендации по профилактике суицидального поведения детей и подростков в образовательных организациях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от 18.01.2016 № 07-149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</a:tr>
              <a:tr h="399303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2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Что нужно знать родителям о подростковых суицидах (2016 год)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2016 год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</a:tr>
              <a:tr h="598954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</a:rPr>
                        <a:t>3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Сборник памяток и рекомендаций для администрации, педагогов (классных руководителей) образовательных организаций (2016 год)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2016 год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4174" marR="6417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81854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66" y="0"/>
            <a:ext cx="9144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79512" y="192832"/>
            <a:ext cx="9001000" cy="5298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МОиН РФ, 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направленные на профилактику </a:t>
            </a:r>
            <a:r>
              <a:rPr lang="ru-RU" sz="24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аддиктивного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поведения 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несовершеннолетних 2017 год</a:t>
            </a:r>
            <a:endParaRPr lang="ru-RU" sz="24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207163"/>
              </p:ext>
            </p:extLst>
          </p:nvPr>
        </p:nvGraphicFramePr>
        <p:xfrm>
          <a:off x="204658" y="987049"/>
          <a:ext cx="8687822" cy="40191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4894"/>
                <a:gridCol w="6912768"/>
                <a:gridCol w="1440160"/>
              </a:tblGrid>
              <a:tr h="251413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методической рекомендации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№ документа МОиН РФ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</a:tr>
              <a:tr h="251413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Методические материалы по вопросам профилактики суицидального поведения обучающихся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31.03.2017 № ВК-1065/07	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</a:tr>
              <a:tr h="502826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Методические рекомендации о механизмах привлечения организаций дополнительного образования детей к профилактике правонарушений несовершеннолетних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3.04.2017 № ВК-1068/09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</a:tr>
              <a:tr h="251413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Методические рекомендации по профилактике </a:t>
                      </a:r>
                      <a:r>
                        <a:rPr lang="ru-RU" sz="1400" dirty="0" err="1">
                          <a:effectLst/>
                        </a:rPr>
                        <a:t>зацепинга</a:t>
                      </a:r>
                      <a:r>
                        <a:rPr lang="ru-RU" sz="1400" dirty="0">
                          <a:effectLst/>
                        </a:rPr>
                        <a:t> среди несовершеннолетних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24.05.2017 №07-2732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</a:tr>
              <a:tr h="754239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Методические рекомендации по совершенствованию межведомственного взаимодействия органов и учреждений системы профилактики безнадзорности и правонарушений несовершеннолетних по вопросам организации профилактической работы с семьями, находящимися в социально опасном положении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 23.08.2017 № ТС-702/07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</a:tr>
              <a:tr h="87994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8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Информация о положительном опыте работы общеобразовательных организаций, профессиональных образовательных организаций и организаций высшего образования, а также волонтерских организаций в области антинаркотической профилактики среди подростков и молодежи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26.10.2017 № ТС-1125/07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</a:tr>
              <a:tr h="502826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9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Методические рекомендации по внедрению восстановительных технологий (в том числе медиации) в воспитательную деятельность образовательных организаций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 26.12.2017 № 07-7657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06" marR="4040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3319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58" y="-53436"/>
            <a:ext cx="9144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79512" y="103110"/>
            <a:ext cx="4369130" cy="11068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</a:t>
            </a:r>
            <a:r>
              <a:rPr lang="ru-RU" sz="1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утверждении плана по профилактике суицидального поведения среди несовершеннолетних на 2017 – 2020 г.</a:t>
            </a:r>
            <a:endParaRPr lang="ru-RU" sz="18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AutoShape 2" descr="https://doc.tatar.ru/file/5a6982ffab9d50.92488771.jpg?DNSID=9a992f3ce0fc073bfc4ae68b2335dbf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doc.tatar.ru/file/5a6982ffab9d50.92488771.jpg?DNSID=9a992f3ce0fc073bfc4ae68b2335dbf6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203598"/>
            <a:ext cx="367119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48642" y="19488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</a:t>
            </a:r>
            <a:r>
              <a:rPr lang="ru-RU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утверждении плана мероприятий ("дорожная карта") по обеспечению информационной безопасности детей в </a:t>
            </a:r>
            <a:r>
              <a:rPr lang="ru-RU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медиапространстве</a:t>
            </a:r>
            <a:endParaRPr lang="ru-RU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95216"/>
            <a:ext cx="3623758" cy="348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5242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58" y="-38662"/>
            <a:ext cx="9144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79512" y="0"/>
            <a:ext cx="8784976" cy="7226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рекомендации ГАОУ 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«Центр психолого-педагогической реабилитации и коррекции «Росток» </a:t>
            </a:r>
            <a:endParaRPr lang="ru-RU" sz="24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83053"/>
              </p:ext>
            </p:extLst>
          </p:nvPr>
        </p:nvGraphicFramePr>
        <p:xfrm>
          <a:off x="395536" y="980584"/>
          <a:ext cx="8352927" cy="39114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7"/>
                <a:gridCol w="3312368"/>
                <a:gridCol w="3168352"/>
              </a:tblGrid>
              <a:tr h="3315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  <a:effectLst/>
                        </a:rPr>
                        <a:t>I 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/>
                        </a:rPr>
                        <a:t>СЕРИЯ «ПСИХОЛОГ-УЧИТЕЛЮ» (2015)</a:t>
                      </a:r>
                      <a:endParaRPr lang="ru-RU" sz="1200" b="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  <a:effectLst/>
                        </a:rPr>
                        <a:t>II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/>
                        </a:rPr>
                        <a:t> СЕРИЯ «ПСИХОЛОГ-РОДИТЕЛЮ» (2016)</a:t>
                      </a:r>
                      <a:endParaRPr lang="ru-RU" sz="1100" b="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rgbClr val="C00000"/>
                          </a:solidFill>
                          <a:effectLst/>
                        </a:rPr>
                        <a:t>III</a:t>
                      </a:r>
                      <a:r>
                        <a:rPr lang="ru-RU" sz="1400" b="0" dirty="0">
                          <a:solidFill>
                            <a:srgbClr val="C00000"/>
                          </a:solidFill>
                          <a:effectLst/>
                        </a:rPr>
                        <a:t> СЕРИЯ «ПСИХОЛОГ-РОДИТЕЛЮ» (2017)</a:t>
                      </a:r>
                      <a:endParaRPr lang="ru-RU" sz="1100" b="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130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Профилактика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</a:rPr>
                        <a:t>виктимного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 поведения 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Азы родительской компетентности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Детей закружили в карусели развода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538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Осторожно-подросток! 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Не детские игры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ЕГЭ: стратегия поддержки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66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Недетские игры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Мой ребёнок – подросток: понять, принять, подружиться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У Вас растет ребенок…Как не опоздать с его развитием?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668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Диалог с семьей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Как «принять» </a:t>
                      </a:r>
                      <a:r>
                        <a:rPr lang="ru-RU" sz="1400" b="0" dirty="0" err="1">
                          <a:effectLst/>
                        </a:rPr>
                        <a:t>гиперактивного</a:t>
                      </a:r>
                      <a:r>
                        <a:rPr lang="ru-RU" sz="1400" b="0" dirty="0">
                          <a:effectLst/>
                        </a:rPr>
                        <a:t> ребёнка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Роль сюжетно-ролевой игры в дошкольном возрасте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1307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«Как «принять»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</a:rPr>
                        <a:t>гиперактивного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 ребенка» 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Особенности воспитания </a:t>
                      </a:r>
                      <a:r>
                        <a:rPr lang="ru-RU" sz="1400" b="0" dirty="0" err="1">
                          <a:effectLst/>
                        </a:rPr>
                        <a:t>разнополях</a:t>
                      </a:r>
                      <a:r>
                        <a:rPr lang="ru-RU" sz="1400" b="0" dirty="0">
                          <a:effectLst/>
                        </a:rPr>
                        <a:t> детей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Если твой ребенок жертва травли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8344"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Особое детство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Диалог родителей и детей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649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effectLst/>
                        </a:rPr>
                        <a:t> 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</a:rPr>
                        <a:t>Особое детство</a:t>
                      </a:r>
                      <a:endParaRPr lang="ru-RU" sz="105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Если Вас беспокоит поведение подростка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Роль отца в воспитании детей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333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 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Информационно-психологическая безопасность ребенка в современном обществе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effectLst/>
                        </a:rPr>
                        <a:t>Горький след. Как помочь справиться с </a:t>
                      </a:r>
                      <a:r>
                        <a:rPr lang="ru-RU" sz="1400" b="0" dirty="0" err="1">
                          <a:effectLst/>
                        </a:rPr>
                        <a:t>психотравмирую</a:t>
                      </a:r>
                      <a:r>
                        <a:rPr lang="ru-RU" sz="1400" b="0" dirty="0">
                          <a:effectLst/>
                        </a:rPr>
                        <a:t>-щей ситуацией</a:t>
                      </a:r>
                      <a:endParaRPr lang="ru-RU" sz="11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58" marR="44258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7364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58" y="-38662"/>
            <a:ext cx="9144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79512" y="0"/>
            <a:ext cx="8784976" cy="7226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ГАОУ 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ДПО «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Институт 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 образования Республики Татарстан»</a:t>
            </a:r>
            <a:endParaRPr lang="ru-RU" sz="28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36158"/>
              </p:ext>
            </p:extLst>
          </p:nvPr>
        </p:nvGraphicFramePr>
        <p:xfrm>
          <a:off x="310795" y="843558"/>
          <a:ext cx="8475693" cy="39648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63125"/>
                <a:gridCol w="2722298"/>
                <a:gridCol w="2390270"/>
              </a:tblGrid>
              <a:tr h="2888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Профилактика экстремизма и терроризма в образовательной среде</a:t>
                      </a:r>
                      <a:endParaRPr lang="ru-RU" sz="105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Профилактика асоциальных форм поведения (</a:t>
                      </a:r>
                      <a:r>
                        <a:rPr lang="ru-RU" sz="1050" dirty="0" err="1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аутоагрессия</a:t>
                      </a:r>
                      <a:r>
                        <a:rPr lang="ru-RU" sz="105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, наркотизация)</a:t>
                      </a:r>
                      <a:endParaRPr lang="ru-RU" sz="105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Профилактика суицидального поведения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50" dirty="0">
                        <a:solidFill>
                          <a:srgbClr val="C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5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«Психолого-педагогические технологии формирования антитеррористического мировоззрения у школьников»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«Психологические аспекты профилактики </a:t>
                      </a:r>
                      <a:r>
                        <a:rPr lang="ru-RU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аутоагрессивного</a:t>
                      </a: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поведения у учащихся образовательных организаций» </a:t>
                      </a: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«Методические рекомендации по вопросам раннего выявления психологического неблагополучия и профилактики формирования суицидального поведения обучающихся»</a:t>
                      </a:r>
                      <a:endParaRPr lang="ru-RU" sz="105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499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«Организационный и содержательный аспект противодействия идеологии экстремизма и терроризма в общеобразовательных организациях Республики Татарстан</a:t>
                      </a:r>
                      <a:r>
                        <a:rPr lang="ru-RU" sz="105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»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</a:t>
                      </a:r>
                      <a:r>
                        <a:rPr lang="ru-RU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Биопсихосоциальный</a:t>
                      </a: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подход к профилактике </a:t>
                      </a:r>
                      <a:r>
                        <a:rPr lang="ru-RU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аутоагрессивных</a:t>
                      </a: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форм поведения у подростков»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«Навигатор антитеррористической безопасности школьника (14-17 лет)» 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Профилактика асоциального поведения учащихся общеобразовательных организаций»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«Витальные формы поведения обучающихся: основы диагностики и коррекции суицидальных рисков и форм поведения»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33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«Навигатор антитеррористической безопасности школьника (11-13 лет)»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</a:t>
                      </a:r>
                      <a:r>
                        <a:rPr lang="ru-RU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Аутоагрессивность</a:t>
                      </a: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и </a:t>
                      </a:r>
                      <a:r>
                        <a:rPr lang="ru-RU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аутоагрессия</a:t>
                      </a: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в контексте </a:t>
                      </a:r>
                      <a:r>
                        <a:rPr lang="ru-RU" sz="105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биопсихосоциальной</a:t>
                      </a: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парадигмы человека и общества</a:t>
                      </a: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»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7080" marR="27080" marT="0" marB="0"/>
                </a:tc>
              </a:tr>
              <a:tr h="361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«Путеводитель по  антитеррористической безопасности ребенка (для родителей)»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5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«Основные ориентиры профилактики наркотизации в образовательной среде»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«Содержательный аспект работы классного руководителя по профилактике суицидов среди детей и подростков»</a:t>
                      </a:r>
                      <a:endParaRPr lang="ru-RU" sz="105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81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«Навигатор по антитеррористической безопасности в ОО (для педагогов)» </a:t>
                      </a: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«Самозащита от  стресса» (аудиокнига)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10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«Навигатор по антитеррористической безопасности в ОО (для руководителей ОО)» </a:t>
                      </a: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5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27080" marR="270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8292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58" y="-38662"/>
            <a:ext cx="9144000" cy="51435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79512" y="0"/>
            <a:ext cx="8784976" cy="7226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Методические рекомендации ГАОУ 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ДПО «</a:t>
            </a: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Институт </a:t>
            </a:r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развития образования Республики Татарстан»</a:t>
            </a:r>
            <a:endParaRPr lang="ru-RU" sz="2800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222112"/>
              </p:ext>
            </p:extLst>
          </p:nvPr>
        </p:nvGraphicFramePr>
        <p:xfrm>
          <a:off x="323528" y="748200"/>
          <a:ext cx="8568952" cy="4053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68552"/>
                <a:gridCol w="3600400"/>
              </a:tblGrid>
              <a:tr h="3394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</a:rPr>
                        <a:t>Методическое сопровождение работы психолого-педагогических служб и центров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</a:rPr>
                        <a:t>Основы медиа- и информационной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effectLst/>
                        </a:rPr>
                        <a:t>безопасности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109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 «Повышение эффективности деятельности ППМС-центров и служб практической  психологии образования в Республике Татарстана» </a:t>
                      </a: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 «Занятия по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</a:rPr>
                        <a:t>медиабезопасности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 учащихся ОО (5-9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.)» (электронное пособие)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78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«Рекомендации по организации и развитию деятельности психолого-педагогических служб и центров психолого-педагогической, медицинской и социальной помощи системы образования Республики Татарстан» 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/>
                </a:tc>
              </a:tr>
              <a:tr h="4072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«Актуальные проблемы повышения качества психологического обеспечения образования»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/>
                </a:tc>
              </a:tr>
              <a:tr h="5430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«Семейное направление защиты детей и подростков от саморазрушения (конспект родительских собраний с презентацией)» (электронное пособие)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smtClean="0">
                          <a:solidFill>
                            <a:schemeClr val="tx1"/>
                          </a:solidFill>
                          <a:effectLst/>
                        </a:rPr>
                        <a:t>«Основы информационной безопасности детей и подростков» (конспект родительских собраний с презентацией)» (электронное пособие)</a:t>
                      </a: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39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«Психолого-педагогическое сопровождение неполной семьи. Введение в проблему»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/>
                </a:tc>
              </a:tr>
              <a:tr h="2715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</a:rPr>
                        <a:t>«Альтернативные формы родительских собраний в образовательных организациях»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«Формирование безопасного поведения в сети Интернет у обучающихся общеобразовательных организаций»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36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«Социальная безопасность педагога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</a:rPr>
                        <a:t>»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5456" marR="25456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5456" marR="2545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3908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10242</TotalTime>
  <Words>785</Words>
  <Application>Microsoft Office PowerPoint</Application>
  <PresentationFormat>Экран (16:9)</PresentationFormat>
  <Paragraphs>114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Admin</cp:lastModifiedBy>
  <cp:revision>478</cp:revision>
  <cp:lastPrinted>2018-01-25T07:31:38Z</cp:lastPrinted>
  <dcterms:created xsi:type="dcterms:W3CDTF">2011-01-19T10:29:57Z</dcterms:created>
  <dcterms:modified xsi:type="dcterms:W3CDTF">2018-01-25T07:31:49Z</dcterms:modified>
</cp:coreProperties>
</file>